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8288000" cy="10287000"/>
  <p:notesSz cx="6858000" cy="9144000"/>
  <p:embeddedFontLst>
    <p:embeddedFont>
      <p:font typeface="Arimo" panose="020B0604020202020204" charset="0"/>
      <p:regular r:id="rId15"/>
    </p:embeddedFont>
    <p:embeddedFont>
      <p:font typeface="Arimo Bold" panose="020B0604020202020204" charset="0"/>
      <p:regular r:id="rId16"/>
    </p:embeddedFont>
    <p:embeddedFont>
      <p:font typeface="Open Sans" panose="020B0606030504020204" pitchFamily="34" charset="0"/>
      <p:regular r:id="rId17"/>
    </p:embeddedFont>
    <p:embeddedFont>
      <p:font typeface="Open Sans Bold" panose="020B0604020202020204" charset="0"/>
      <p:regular r:id="rId18"/>
    </p:embeddedFont>
    <p:embeddedFont>
      <p:font typeface="Staatliches" panose="020B0604020202020204" charset="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3" autoAdjust="0"/>
    <p:restoredTop sz="94622" autoAdjust="0"/>
  </p:normalViewPr>
  <p:slideViewPr>
    <p:cSldViewPr>
      <p:cViewPr>
        <p:scale>
          <a:sx n="56" d="100"/>
          <a:sy n="56" d="100"/>
        </p:scale>
        <p:origin x="294" y="-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r" pattern="hexagon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r" pattern="hexagon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r" pattern="hexagon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r" pattern="hexagon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r" pattern="hexagon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r" pattern="hexagon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r" pattern="hexagon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r" pattern="hexagon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r" pattern="hexagon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r" pattern="hexagon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r" pattern="hexagon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3900">
        <p14:glitter dir="r" pattern="hexagon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11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7.jpeg"/><Relationship Id="rId7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13" Type="http://schemas.openxmlformats.org/officeDocument/2006/relationships/image" Target="../media/image39.jpeg"/><Relationship Id="rId3" Type="http://schemas.openxmlformats.org/officeDocument/2006/relationships/image" Target="../media/image31.jpeg"/><Relationship Id="rId7" Type="http://schemas.openxmlformats.org/officeDocument/2006/relationships/image" Target="../media/image33.jpeg"/><Relationship Id="rId12" Type="http://schemas.openxmlformats.org/officeDocument/2006/relationships/image" Target="../media/image3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11" Type="http://schemas.openxmlformats.org/officeDocument/2006/relationships/image" Target="../media/image37.png"/><Relationship Id="rId5" Type="http://schemas.openxmlformats.org/officeDocument/2006/relationships/image" Target="../media/image3.svg"/><Relationship Id="rId10" Type="http://schemas.openxmlformats.org/officeDocument/2006/relationships/image" Target="../media/image36.jpeg"/><Relationship Id="rId4" Type="http://schemas.openxmlformats.org/officeDocument/2006/relationships/image" Target="../media/image2.png"/><Relationship Id="rId9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sv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1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0.png"/><Relationship Id="rId7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1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3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3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2.png"/><Relationship Id="rId7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3.svg"/><Relationship Id="rId9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145" t="-21206" b="-13063"/>
            </a:stretch>
          </a:blipFill>
        </p:spPr>
      </p:sp>
      <p:sp>
        <p:nvSpPr>
          <p:cNvPr id="3" name="Freeform 3"/>
          <p:cNvSpPr/>
          <p:nvPr/>
        </p:nvSpPr>
        <p:spPr>
          <a:xfrm rot="5463167">
            <a:off x="-1178936" y="433543"/>
            <a:ext cx="6437068" cy="5243285"/>
          </a:xfrm>
          <a:custGeom>
            <a:avLst/>
            <a:gdLst/>
            <a:ahLst/>
            <a:cxnLst/>
            <a:rect l="l" t="t" r="r" b="b"/>
            <a:pathLst>
              <a:path w="6437068" h="5243285">
                <a:moveTo>
                  <a:pt x="0" y="0"/>
                </a:moveTo>
                <a:lnTo>
                  <a:pt x="6437069" y="0"/>
                </a:lnTo>
                <a:lnTo>
                  <a:pt x="6437069" y="5243284"/>
                </a:lnTo>
                <a:lnTo>
                  <a:pt x="0" y="524328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2547048" y="3234716"/>
            <a:ext cx="12964208" cy="47185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376"/>
              </a:lnSpc>
            </a:pPr>
            <a:r>
              <a:rPr lang="en-US" sz="10400" dirty="0">
                <a:solidFill>
                  <a:srgbClr val="000000"/>
                </a:solidFill>
                <a:latin typeface="Staatliches"/>
                <a:ea typeface="Staatliches"/>
                <a:cs typeface="Staatliches"/>
                <a:sym typeface="Staatliches"/>
              </a:rPr>
              <a:t>NUESTROS</a:t>
            </a:r>
          </a:p>
          <a:p>
            <a:pPr algn="ctr">
              <a:lnSpc>
                <a:spcPts val="12376"/>
              </a:lnSpc>
            </a:pPr>
            <a:r>
              <a:rPr lang="en-US" sz="10400" dirty="0">
                <a:solidFill>
                  <a:srgbClr val="000000"/>
                </a:solidFill>
                <a:latin typeface="Staatliches"/>
                <a:ea typeface="Staatliches"/>
                <a:cs typeface="Staatliches"/>
                <a:sym typeface="Staatliches"/>
              </a:rPr>
              <a:t>SERVICIOS FINANCIEROS Y BENEFICIOS</a:t>
            </a:r>
          </a:p>
        </p:txBody>
      </p:sp>
      <p:sp>
        <p:nvSpPr>
          <p:cNvPr id="5" name="Freeform 5"/>
          <p:cNvSpPr/>
          <p:nvPr/>
        </p:nvSpPr>
        <p:spPr>
          <a:xfrm rot="-5399999">
            <a:off x="12697998" y="4706689"/>
            <a:ext cx="6437068" cy="5243285"/>
          </a:xfrm>
          <a:custGeom>
            <a:avLst/>
            <a:gdLst/>
            <a:ahLst/>
            <a:cxnLst/>
            <a:rect l="l" t="t" r="r" b="b"/>
            <a:pathLst>
              <a:path w="6437068" h="5243285">
                <a:moveTo>
                  <a:pt x="0" y="0"/>
                </a:moveTo>
                <a:lnTo>
                  <a:pt x="6437068" y="0"/>
                </a:lnTo>
                <a:lnTo>
                  <a:pt x="6437068" y="5243285"/>
                </a:lnTo>
                <a:lnTo>
                  <a:pt x="0" y="524328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164515" y="316398"/>
            <a:ext cx="7520696" cy="2738787"/>
          </a:xfrm>
          <a:custGeom>
            <a:avLst/>
            <a:gdLst/>
            <a:ahLst/>
            <a:cxnLst/>
            <a:rect l="l" t="t" r="r" b="b"/>
            <a:pathLst>
              <a:path w="7520696" h="2738787">
                <a:moveTo>
                  <a:pt x="0" y="0"/>
                </a:moveTo>
                <a:lnTo>
                  <a:pt x="7520697" y="0"/>
                </a:lnTo>
                <a:lnTo>
                  <a:pt x="7520697" y="2738787"/>
                </a:lnTo>
                <a:lnTo>
                  <a:pt x="0" y="273878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r" pattern="hexagon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145" t="-21206" b="-13063"/>
            </a:stretch>
          </a:blipFill>
        </p:spPr>
      </p:sp>
      <p:sp>
        <p:nvSpPr>
          <p:cNvPr id="3" name="Freeform 3"/>
          <p:cNvSpPr/>
          <p:nvPr/>
        </p:nvSpPr>
        <p:spPr>
          <a:xfrm rot="-10800000" flipH="1">
            <a:off x="-721887" y="-1073391"/>
            <a:ext cx="5462160" cy="4449177"/>
          </a:xfrm>
          <a:custGeom>
            <a:avLst/>
            <a:gdLst/>
            <a:ahLst/>
            <a:cxnLst/>
            <a:rect l="l" t="t" r="r" b="b"/>
            <a:pathLst>
              <a:path w="5462160" h="4449177">
                <a:moveTo>
                  <a:pt x="5462160" y="0"/>
                </a:moveTo>
                <a:lnTo>
                  <a:pt x="0" y="0"/>
                </a:lnTo>
                <a:lnTo>
                  <a:pt x="0" y="4449178"/>
                </a:lnTo>
                <a:lnTo>
                  <a:pt x="5462160" y="4449178"/>
                </a:lnTo>
                <a:lnTo>
                  <a:pt x="546216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5400000">
            <a:off x="14865372" y="5946230"/>
            <a:ext cx="5462160" cy="4449177"/>
          </a:xfrm>
          <a:custGeom>
            <a:avLst/>
            <a:gdLst/>
            <a:ahLst/>
            <a:cxnLst/>
            <a:rect l="l" t="t" r="r" b="b"/>
            <a:pathLst>
              <a:path w="5462160" h="4449177">
                <a:moveTo>
                  <a:pt x="0" y="0"/>
                </a:moveTo>
                <a:lnTo>
                  <a:pt x="5462160" y="0"/>
                </a:lnTo>
                <a:lnTo>
                  <a:pt x="5462160" y="4449177"/>
                </a:lnTo>
                <a:lnTo>
                  <a:pt x="0" y="444917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262539" y="1946632"/>
            <a:ext cx="5183527" cy="3665323"/>
          </a:xfrm>
          <a:custGeom>
            <a:avLst/>
            <a:gdLst/>
            <a:ahLst/>
            <a:cxnLst/>
            <a:rect l="l" t="t" r="r" b="b"/>
            <a:pathLst>
              <a:path w="5183527" h="3665323">
                <a:moveTo>
                  <a:pt x="0" y="0"/>
                </a:moveTo>
                <a:lnTo>
                  <a:pt x="5183527" y="0"/>
                </a:lnTo>
                <a:lnTo>
                  <a:pt x="5183527" y="3665323"/>
                </a:lnTo>
                <a:lnTo>
                  <a:pt x="0" y="366532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20266" r="-34498" b="-2275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0489140" y="1947964"/>
            <a:ext cx="7107312" cy="3318226"/>
          </a:xfrm>
          <a:custGeom>
            <a:avLst/>
            <a:gdLst/>
            <a:ahLst/>
            <a:cxnLst/>
            <a:rect l="l" t="t" r="r" b="b"/>
            <a:pathLst>
              <a:path w="7107312" h="3318226">
                <a:moveTo>
                  <a:pt x="0" y="0"/>
                </a:moveTo>
                <a:lnTo>
                  <a:pt x="7107312" y="0"/>
                </a:lnTo>
                <a:lnTo>
                  <a:pt x="7107312" y="3318226"/>
                </a:lnTo>
                <a:lnTo>
                  <a:pt x="0" y="331822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6331218" y="6118112"/>
            <a:ext cx="5935408" cy="3675135"/>
          </a:xfrm>
          <a:custGeom>
            <a:avLst/>
            <a:gdLst/>
            <a:ahLst/>
            <a:cxnLst/>
            <a:rect l="l" t="t" r="r" b="b"/>
            <a:pathLst>
              <a:path w="5935408" h="3675135">
                <a:moveTo>
                  <a:pt x="0" y="0"/>
                </a:moveTo>
                <a:lnTo>
                  <a:pt x="5935408" y="0"/>
                </a:lnTo>
                <a:lnTo>
                  <a:pt x="5935408" y="3675134"/>
                </a:lnTo>
                <a:lnTo>
                  <a:pt x="0" y="367513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25846" r="-487" b="-36442"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4453450" y="512150"/>
            <a:ext cx="10696863" cy="9283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32"/>
              </a:lnSpc>
            </a:pPr>
            <a:r>
              <a:rPr lang="en-US" sz="5451">
                <a:solidFill>
                  <a:srgbClr val="000000"/>
                </a:solidFill>
                <a:latin typeface="Staatliches"/>
                <a:ea typeface="Staatliches"/>
                <a:cs typeface="Staatliches"/>
                <a:sym typeface="Staatliches"/>
              </a:rPr>
              <a:t> BENEFICIOS PARA NUESTROS ASOCIADOS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176296" y="3308500"/>
            <a:ext cx="4162276" cy="6638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19" lvl="1" indent="-302260" algn="ctr">
              <a:lnSpc>
                <a:spcPts val="2407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Convivio de asociados</a:t>
            </a:r>
          </a:p>
          <a:p>
            <a:pPr algn="ctr">
              <a:lnSpc>
                <a:spcPts val="2407"/>
              </a:lnSpc>
            </a:pPr>
            <a:r>
              <a:rPr lang="en-US" sz="279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adultos mayores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2266626" y="5454283"/>
            <a:ext cx="4656534" cy="6638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19" lvl="1" indent="-302260" algn="ctr">
              <a:lnSpc>
                <a:spcPts val="2407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Capacitación a asociados</a:t>
            </a:r>
          </a:p>
          <a:p>
            <a:pPr algn="ctr">
              <a:lnSpc>
                <a:spcPts val="2407"/>
              </a:lnSpc>
            </a:pPr>
            <a:r>
              <a:rPr lang="en-US" sz="279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emprendedores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663972" y="7657102"/>
            <a:ext cx="4150965" cy="6638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19" lvl="1" indent="-302260" algn="ctr">
              <a:lnSpc>
                <a:spcPts val="2407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Convivios de jóvenes</a:t>
            </a:r>
          </a:p>
          <a:p>
            <a:pPr algn="ctr">
              <a:lnSpc>
                <a:spcPts val="2407"/>
              </a:lnSpc>
            </a:pPr>
            <a:r>
              <a:rPr lang="en-US" sz="279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y niños hijos de asociados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r" pattern="hexagon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145" t="-21206" b="-13063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0"/>
            <a:ext cx="8684608" cy="10287000"/>
            <a:chOff x="0" y="0"/>
            <a:chExt cx="1345473" cy="159372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345473" cy="1593725"/>
            </a:xfrm>
            <a:custGeom>
              <a:avLst/>
              <a:gdLst/>
              <a:ahLst/>
              <a:cxnLst/>
              <a:rect l="l" t="t" r="r" b="b"/>
              <a:pathLst>
                <a:path w="1345473" h="1593725">
                  <a:moveTo>
                    <a:pt x="0" y="0"/>
                  </a:moveTo>
                  <a:lnTo>
                    <a:pt x="1345473" y="0"/>
                  </a:lnTo>
                  <a:lnTo>
                    <a:pt x="1345473" y="1593725"/>
                  </a:lnTo>
                  <a:lnTo>
                    <a:pt x="0" y="1593725"/>
                  </a:lnTo>
                  <a:close/>
                </a:path>
              </a:pathLst>
            </a:custGeom>
            <a:blipFill>
              <a:blip r:embed="rId3"/>
              <a:stretch>
                <a:fillRect l="-28967" r="-28967"/>
              </a:stretch>
            </a:blipFill>
          </p:spPr>
        </p:sp>
      </p:grpSp>
      <p:sp>
        <p:nvSpPr>
          <p:cNvPr id="5" name="Freeform 5"/>
          <p:cNvSpPr/>
          <p:nvPr/>
        </p:nvSpPr>
        <p:spPr>
          <a:xfrm flipH="1">
            <a:off x="13138602" y="5964020"/>
            <a:ext cx="5462160" cy="4449177"/>
          </a:xfrm>
          <a:custGeom>
            <a:avLst/>
            <a:gdLst/>
            <a:ahLst/>
            <a:cxnLst/>
            <a:rect l="l" t="t" r="r" b="b"/>
            <a:pathLst>
              <a:path w="5462160" h="4449177">
                <a:moveTo>
                  <a:pt x="5462160" y="0"/>
                </a:moveTo>
                <a:lnTo>
                  <a:pt x="0" y="0"/>
                </a:lnTo>
                <a:lnTo>
                  <a:pt x="0" y="4449177"/>
                </a:lnTo>
                <a:lnTo>
                  <a:pt x="5462160" y="4449177"/>
                </a:lnTo>
                <a:lnTo>
                  <a:pt x="546216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8828775" y="1999209"/>
            <a:ext cx="4981390" cy="2325687"/>
          </a:xfrm>
          <a:custGeom>
            <a:avLst/>
            <a:gdLst/>
            <a:ahLst/>
            <a:cxnLst/>
            <a:rect l="l" t="t" r="r" b="b"/>
            <a:pathLst>
              <a:path w="4981390" h="2325687">
                <a:moveTo>
                  <a:pt x="0" y="0"/>
                </a:moveTo>
                <a:lnTo>
                  <a:pt x="4981390" y="0"/>
                </a:lnTo>
                <a:lnTo>
                  <a:pt x="4981390" y="2325687"/>
                </a:lnTo>
                <a:lnTo>
                  <a:pt x="0" y="232568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9599897" y="5143500"/>
            <a:ext cx="5478427" cy="2557741"/>
          </a:xfrm>
          <a:custGeom>
            <a:avLst/>
            <a:gdLst/>
            <a:ahLst/>
            <a:cxnLst/>
            <a:rect l="l" t="t" r="r" b="b"/>
            <a:pathLst>
              <a:path w="5478427" h="2557741">
                <a:moveTo>
                  <a:pt x="0" y="0"/>
                </a:moveTo>
                <a:lnTo>
                  <a:pt x="5478427" y="0"/>
                </a:lnTo>
                <a:lnTo>
                  <a:pt x="5478427" y="2557741"/>
                </a:lnTo>
                <a:lnTo>
                  <a:pt x="0" y="255774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3953040" y="809909"/>
            <a:ext cx="4179284" cy="3964542"/>
          </a:xfrm>
          <a:custGeom>
            <a:avLst/>
            <a:gdLst/>
            <a:ahLst/>
            <a:cxnLst/>
            <a:rect l="l" t="t" r="r" b="b"/>
            <a:pathLst>
              <a:path w="4179284" h="3964542">
                <a:moveTo>
                  <a:pt x="0" y="0"/>
                </a:moveTo>
                <a:lnTo>
                  <a:pt x="4179284" y="0"/>
                </a:lnTo>
                <a:lnTo>
                  <a:pt x="4179284" y="3964542"/>
                </a:lnTo>
                <a:lnTo>
                  <a:pt x="0" y="396454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b="-10599"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9144000" y="204119"/>
            <a:ext cx="8832270" cy="6057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20"/>
              </a:lnSpc>
            </a:pPr>
            <a:r>
              <a:rPr lang="en-US" sz="4200">
                <a:solidFill>
                  <a:srgbClr val="000000"/>
                </a:solidFill>
                <a:latin typeface="Staatliches"/>
                <a:ea typeface="Staatliches"/>
                <a:cs typeface="Staatliches"/>
                <a:sym typeface="Staatliches"/>
              </a:rPr>
              <a:t> CENTRO RECREATIVO PARA ASOCIADOS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241984" y="8322884"/>
            <a:ext cx="3896618" cy="7510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95"/>
              </a:lnSpc>
            </a:pPr>
            <a:r>
              <a:rPr lang="en-US" sz="27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Playa Conchalio, km 38</a:t>
            </a:r>
          </a:p>
          <a:p>
            <a:pPr algn="ctr">
              <a:lnSpc>
                <a:spcPts val="2995"/>
              </a:lnSpc>
            </a:pPr>
            <a:r>
              <a:rPr lang="en-US" sz="27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La Libertad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r" pattern="hexagon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145" t="-21206" b="-13063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1220868" y="0"/>
            <a:ext cx="7067132" cy="4889146"/>
            <a:chOff x="0" y="0"/>
            <a:chExt cx="1094884" cy="75745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094884" cy="757457"/>
            </a:xfrm>
            <a:custGeom>
              <a:avLst/>
              <a:gdLst/>
              <a:ahLst/>
              <a:cxnLst/>
              <a:rect l="l" t="t" r="r" b="b"/>
              <a:pathLst>
                <a:path w="1094884" h="757457">
                  <a:moveTo>
                    <a:pt x="0" y="0"/>
                  </a:moveTo>
                  <a:lnTo>
                    <a:pt x="1094884" y="0"/>
                  </a:lnTo>
                  <a:lnTo>
                    <a:pt x="1094884" y="757457"/>
                  </a:lnTo>
                  <a:lnTo>
                    <a:pt x="0" y="757457"/>
                  </a:lnTo>
                  <a:close/>
                </a:path>
              </a:pathLst>
            </a:custGeom>
            <a:blipFill>
              <a:blip r:embed="rId3"/>
              <a:stretch>
                <a:fillRect t="-4551" b="-39996"/>
              </a:stretch>
            </a:blipFill>
          </p:spPr>
        </p:sp>
      </p:grpSp>
      <p:sp>
        <p:nvSpPr>
          <p:cNvPr id="5" name="Freeform 5"/>
          <p:cNvSpPr/>
          <p:nvPr/>
        </p:nvSpPr>
        <p:spPr>
          <a:xfrm>
            <a:off x="-156338" y="5990909"/>
            <a:ext cx="5462160" cy="4449177"/>
          </a:xfrm>
          <a:custGeom>
            <a:avLst/>
            <a:gdLst/>
            <a:ahLst/>
            <a:cxnLst/>
            <a:rect l="l" t="t" r="r" b="b"/>
            <a:pathLst>
              <a:path w="5462160" h="4449177">
                <a:moveTo>
                  <a:pt x="0" y="0"/>
                </a:moveTo>
                <a:lnTo>
                  <a:pt x="5462160" y="0"/>
                </a:lnTo>
                <a:lnTo>
                  <a:pt x="5462160" y="4449177"/>
                </a:lnTo>
                <a:lnTo>
                  <a:pt x="0" y="444917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1220868" y="4949696"/>
            <a:ext cx="7067132" cy="5397854"/>
            <a:chOff x="0" y="0"/>
            <a:chExt cx="1094884" cy="83626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094884" cy="836269"/>
            </a:xfrm>
            <a:custGeom>
              <a:avLst/>
              <a:gdLst/>
              <a:ahLst/>
              <a:cxnLst/>
              <a:rect l="l" t="t" r="r" b="b"/>
              <a:pathLst>
                <a:path w="1094884" h="836269">
                  <a:moveTo>
                    <a:pt x="0" y="0"/>
                  </a:moveTo>
                  <a:lnTo>
                    <a:pt x="1094884" y="0"/>
                  </a:lnTo>
                  <a:lnTo>
                    <a:pt x="1094884" y="836269"/>
                  </a:lnTo>
                  <a:lnTo>
                    <a:pt x="0" y="836269"/>
                  </a:lnTo>
                  <a:close/>
                </a:path>
              </a:pathLst>
            </a:custGeom>
            <a:blipFill>
              <a:blip r:embed="rId6"/>
              <a:stretch>
                <a:fillRect l="-1277" t="-3335" b="-29262"/>
              </a:stretch>
            </a:blipFill>
          </p:spPr>
        </p:sp>
      </p:grpSp>
      <p:sp>
        <p:nvSpPr>
          <p:cNvPr id="8" name="Freeform 8"/>
          <p:cNvSpPr/>
          <p:nvPr/>
        </p:nvSpPr>
        <p:spPr>
          <a:xfrm>
            <a:off x="4914512" y="2442946"/>
            <a:ext cx="2198138" cy="2198138"/>
          </a:xfrm>
          <a:custGeom>
            <a:avLst/>
            <a:gdLst/>
            <a:ahLst/>
            <a:cxnLst/>
            <a:rect l="l" t="t" r="r" b="b"/>
            <a:pathLst>
              <a:path w="2198138" h="2198138">
                <a:moveTo>
                  <a:pt x="0" y="0"/>
                </a:moveTo>
                <a:lnTo>
                  <a:pt x="2198139" y="0"/>
                </a:lnTo>
                <a:lnTo>
                  <a:pt x="2198139" y="2198138"/>
                </a:lnTo>
                <a:lnTo>
                  <a:pt x="0" y="219813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8225515" y="2496920"/>
            <a:ext cx="2492776" cy="2090190"/>
          </a:xfrm>
          <a:custGeom>
            <a:avLst/>
            <a:gdLst/>
            <a:ahLst/>
            <a:cxnLst/>
            <a:rect l="l" t="t" r="r" b="b"/>
            <a:pathLst>
              <a:path w="2492776" h="2090190">
                <a:moveTo>
                  <a:pt x="0" y="0"/>
                </a:moveTo>
                <a:lnTo>
                  <a:pt x="2492775" y="0"/>
                </a:lnTo>
                <a:lnTo>
                  <a:pt x="2492775" y="2090190"/>
                </a:lnTo>
                <a:lnTo>
                  <a:pt x="0" y="209019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b="-11144"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192769" y="2657229"/>
            <a:ext cx="2460058" cy="1589401"/>
          </a:xfrm>
          <a:custGeom>
            <a:avLst/>
            <a:gdLst/>
            <a:ahLst/>
            <a:cxnLst/>
            <a:rect l="l" t="t" r="r" b="b"/>
            <a:pathLst>
              <a:path w="2460058" h="1589401">
                <a:moveTo>
                  <a:pt x="0" y="0"/>
                </a:moveTo>
                <a:lnTo>
                  <a:pt x="2460057" y="0"/>
                </a:lnTo>
                <a:lnTo>
                  <a:pt x="2460057" y="1589401"/>
                </a:lnTo>
                <a:lnTo>
                  <a:pt x="0" y="1589401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r="-98930"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837320" y="4889146"/>
            <a:ext cx="2610841" cy="1762049"/>
          </a:xfrm>
          <a:custGeom>
            <a:avLst/>
            <a:gdLst/>
            <a:ahLst/>
            <a:cxnLst/>
            <a:rect l="l" t="t" r="r" b="b"/>
            <a:pathLst>
              <a:path w="2610841" h="1762049">
                <a:moveTo>
                  <a:pt x="0" y="0"/>
                </a:moveTo>
                <a:lnTo>
                  <a:pt x="2610841" y="0"/>
                </a:lnTo>
                <a:lnTo>
                  <a:pt x="2610841" y="1762049"/>
                </a:lnTo>
                <a:lnTo>
                  <a:pt x="0" y="1762049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23971" t="-63873" r="-20267" b="-49845"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4514961" y="5231634"/>
            <a:ext cx="3041950" cy="1119003"/>
          </a:xfrm>
          <a:custGeom>
            <a:avLst/>
            <a:gdLst/>
            <a:ahLst/>
            <a:cxnLst/>
            <a:rect l="l" t="t" r="r" b="b"/>
            <a:pathLst>
              <a:path w="3041950" h="1119003">
                <a:moveTo>
                  <a:pt x="0" y="0"/>
                </a:moveTo>
                <a:lnTo>
                  <a:pt x="3041951" y="0"/>
                </a:lnTo>
                <a:lnTo>
                  <a:pt x="3041951" y="1119004"/>
                </a:lnTo>
                <a:lnTo>
                  <a:pt x="0" y="1119004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-6524" t="-103661" r="-2953" b="-93947"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4017773" y="6941937"/>
            <a:ext cx="3994740" cy="1413372"/>
          </a:xfrm>
          <a:custGeom>
            <a:avLst/>
            <a:gdLst/>
            <a:ahLst/>
            <a:cxnLst/>
            <a:rect l="l" t="t" r="r" b="b"/>
            <a:pathLst>
              <a:path w="3994740" h="1413372">
                <a:moveTo>
                  <a:pt x="0" y="0"/>
                </a:moveTo>
                <a:lnTo>
                  <a:pt x="3994740" y="0"/>
                </a:lnTo>
                <a:lnTo>
                  <a:pt x="3994740" y="1413372"/>
                </a:lnTo>
                <a:lnTo>
                  <a:pt x="0" y="1413372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8628052" y="5231634"/>
            <a:ext cx="2090238" cy="1518549"/>
          </a:xfrm>
          <a:custGeom>
            <a:avLst/>
            <a:gdLst/>
            <a:ahLst/>
            <a:cxnLst/>
            <a:rect l="l" t="t" r="r" b="b"/>
            <a:pathLst>
              <a:path w="2090238" h="1518549">
                <a:moveTo>
                  <a:pt x="0" y="0"/>
                </a:moveTo>
                <a:lnTo>
                  <a:pt x="2090238" y="0"/>
                </a:lnTo>
                <a:lnTo>
                  <a:pt x="2090238" y="1518549"/>
                </a:lnTo>
                <a:lnTo>
                  <a:pt x="0" y="1518549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-37991" t="-77884" r="-43119" b="-71410"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1192769" y="410112"/>
            <a:ext cx="8992084" cy="9283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7632"/>
              </a:lnSpc>
            </a:pPr>
            <a:r>
              <a:rPr lang="en-US" sz="5451">
                <a:solidFill>
                  <a:srgbClr val="000000"/>
                </a:solidFill>
                <a:latin typeface="Staatliches"/>
                <a:ea typeface="Staatliches"/>
                <a:cs typeface="Staatliches"/>
                <a:sym typeface="Staatliches"/>
              </a:rPr>
              <a:t>ALIANZAS PARA NUESTROS ASOCIADOS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-581420" y="1243188"/>
            <a:ext cx="8992084" cy="8210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6719"/>
              </a:lnSpc>
            </a:pPr>
            <a:r>
              <a:rPr lang="en-US" sz="4800">
                <a:solidFill>
                  <a:srgbClr val="000000"/>
                </a:solidFill>
                <a:latin typeface="Staatliches"/>
                <a:ea typeface="Staatliches"/>
                <a:cs typeface="Staatliches"/>
                <a:sym typeface="Staatliches"/>
              </a:rPr>
              <a:t>DESCUENTOS ESPECIALES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r" pattern="hexagon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145" t="-21206" b="-13063"/>
            </a:stretch>
          </a:blipFill>
        </p:spPr>
      </p:sp>
      <p:sp>
        <p:nvSpPr>
          <p:cNvPr id="3" name="Freeform 3"/>
          <p:cNvSpPr/>
          <p:nvPr/>
        </p:nvSpPr>
        <p:spPr>
          <a:xfrm rot="5463167">
            <a:off x="-1178936" y="433543"/>
            <a:ext cx="6437068" cy="5243285"/>
          </a:xfrm>
          <a:custGeom>
            <a:avLst/>
            <a:gdLst/>
            <a:ahLst/>
            <a:cxnLst/>
            <a:rect l="l" t="t" r="r" b="b"/>
            <a:pathLst>
              <a:path w="6437068" h="5243285">
                <a:moveTo>
                  <a:pt x="0" y="0"/>
                </a:moveTo>
                <a:lnTo>
                  <a:pt x="6437069" y="0"/>
                </a:lnTo>
                <a:lnTo>
                  <a:pt x="6437069" y="5243284"/>
                </a:lnTo>
                <a:lnTo>
                  <a:pt x="0" y="524328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3154102" y="3574796"/>
            <a:ext cx="11979797" cy="31469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376"/>
              </a:lnSpc>
            </a:pPr>
            <a:r>
              <a:rPr lang="en-US" sz="10400">
                <a:solidFill>
                  <a:srgbClr val="000000"/>
                </a:solidFill>
                <a:latin typeface="Staatliches"/>
                <a:ea typeface="Staatliches"/>
                <a:cs typeface="Staatliches"/>
                <a:sym typeface="Staatliches"/>
              </a:rPr>
              <a:t>GRACIAS  POR</a:t>
            </a:r>
          </a:p>
          <a:p>
            <a:pPr algn="ctr">
              <a:lnSpc>
                <a:spcPts val="12376"/>
              </a:lnSpc>
            </a:pPr>
            <a:r>
              <a:rPr lang="en-US" sz="10400">
                <a:solidFill>
                  <a:srgbClr val="000000"/>
                </a:solidFill>
                <a:latin typeface="Staatliches"/>
                <a:ea typeface="Staatliches"/>
                <a:cs typeface="Staatliches"/>
                <a:sym typeface="Staatliches"/>
              </a:rPr>
              <a:t>LA ATENCIÓN</a:t>
            </a:r>
          </a:p>
        </p:txBody>
      </p:sp>
      <p:sp>
        <p:nvSpPr>
          <p:cNvPr id="5" name="Freeform 5"/>
          <p:cNvSpPr/>
          <p:nvPr/>
        </p:nvSpPr>
        <p:spPr>
          <a:xfrm rot="-5399999">
            <a:off x="12763625" y="4690283"/>
            <a:ext cx="6437068" cy="5243285"/>
          </a:xfrm>
          <a:custGeom>
            <a:avLst/>
            <a:gdLst/>
            <a:ahLst/>
            <a:cxnLst/>
            <a:rect l="l" t="t" r="r" b="b"/>
            <a:pathLst>
              <a:path w="6437068" h="5243285">
                <a:moveTo>
                  <a:pt x="0" y="0"/>
                </a:moveTo>
                <a:lnTo>
                  <a:pt x="6437069" y="0"/>
                </a:lnTo>
                <a:lnTo>
                  <a:pt x="6437069" y="5243284"/>
                </a:lnTo>
                <a:lnTo>
                  <a:pt x="0" y="524328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509059" y="447653"/>
            <a:ext cx="7520696" cy="2738787"/>
          </a:xfrm>
          <a:custGeom>
            <a:avLst/>
            <a:gdLst/>
            <a:ahLst/>
            <a:cxnLst/>
            <a:rect l="l" t="t" r="r" b="b"/>
            <a:pathLst>
              <a:path w="7520696" h="2738787">
                <a:moveTo>
                  <a:pt x="0" y="0"/>
                </a:moveTo>
                <a:lnTo>
                  <a:pt x="7520697" y="0"/>
                </a:lnTo>
                <a:lnTo>
                  <a:pt x="7520697" y="2738787"/>
                </a:lnTo>
                <a:lnTo>
                  <a:pt x="0" y="273878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4645589" y="7496493"/>
            <a:ext cx="8384167" cy="1959147"/>
          </a:xfrm>
          <a:custGeom>
            <a:avLst/>
            <a:gdLst/>
            <a:ahLst/>
            <a:cxnLst/>
            <a:rect l="l" t="t" r="r" b="b"/>
            <a:pathLst>
              <a:path w="8384167" h="1959147">
                <a:moveTo>
                  <a:pt x="0" y="0"/>
                </a:moveTo>
                <a:lnTo>
                  <a:pt x="8384167" y="0"/>
                </a:lnTo>
                <a:lnTo>
                  <a:pt x="8384167" y="1959148"/>
                </a:lnTo>
                <a:lnTo>
                  <a:pt x="0" y="195914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12534" b="-12534"/>
            </a:stretch>
          </a:blipFill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r" pattern="hexagon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145" t="-21206" b="-13063"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13138602" y="5964020"/>
            <a:ext cx="5462160" cy="4449177"/>
          </a:xfrm>
          <a:custGeom>
            <a:avLst/>
            <a:gdLst/>
            <a:ahLst/>
            <a:cxnLst/>
            <a:rect l="l" t="t" r="r" b="b"/>
            <a:pathLst>
              <a:path w="5462160" h="4449177">
                <a:moveTo>
                  <a:pt x="5462160" y="0"/>
                </a:moveTo>
                <a:lnTo>
                  <a:pt x="0" y="0"/>
                </a:lnTo>
                <a:lnTo>
                  <a:pt x="0" y="4449177"/>
                </a:lnTo>
                <a:lnTo>
                  <a:pt x="5462160" y="4449177"/>
                </a:lnTo>
                <a:lnTo>
                  <a:pt x="546216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2170976">
            <a:off x="471209" y="1371323"/>
            <a:ext cx="4910394" cy="2721497"/>
          </a:xfrm>
          <a:custGeom>
            <a:avLst/>
            <a:gdLst/>
            <a:ahLst/>
            <a:cxnLst/>
            <a:rect l="l" t="t" r="r" b="b"/>
            <a:pathLst>
              <a:path w="4910394" h="2721497">
                <a:moveTo>
                  <a:pt x="0" y="0"/>
                </a:moveTo>
                <a:lnTo>
                  <a:pt x="4910394" y="0"/>
                </a:lnTo>
                <a:lnTo>
                  <a:pt x="4910394" y="2721498"/>
                </a:lnTo>
                <a:lnTo>
                  <a:pt x="0" y="2721498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2216314">
            <a:off x="322320" y="5093015"/>
            <a:ext cx="4815864" cy="2681183"/>
          </a:xfrm>
          <a:custGeom>
            <a:avLst/>
            <a:gdLst/>
            <a:ahLst/>
            <a:cxnLst/>
            <a:rect l="l" t="t" r="r" b="b"/>
            <a:pathLst>
              <a:path w="4815864" h="2681183">
                <a:moveTo>
                  <a:pt x="0" y="0"/>
                </a:moveTo>
                <a:lnTo>
                  <a:pt x="4815864" y="0"/>
                </a:lnTo>
                <a:lnTo>
                  <a:pt x="4815864" y="2681183"/>
                </a:lnTo>
                <a:lnTo>
                  <a:pt x="0" y="268118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  <a:ln w="38100" cap="sq">
            <a:solidFill>
              <a:srgbClr val="000000"/>
            </a:solidFill>
            <a:prstDash val="solid"/>
            <a:miter/>
          </a:ln>
        </p:spPr>
      </p:sp>
      <p:sp>
        <p:nvSpPr>
          <p:cNvPr id="6" name="Freeform 6"/>
          <p:cNvSpPr/>
          <p:nvPr/>
        </p:nvSpPr>
        <p:spPr>
          <a:xfrm rot="-2280470">
            <a:off x="4754788" y="1698238"/>
            <a:ext cx="4740789" cy="2630469"/>
          </a:xfrm>
          <a:custGeom>
            <a:avLst/>
            <a:gdLst/>
            <a:ahLst/>
            <a:cxnLst/>
            <a:rect l="l" t="t" r="r" b="b"/>
            <a:pathLst>
              <a:path w="4740789" h="2630469">
                <a:moveTo>
                  <a:pt x="0" y="0"/>
                </a:moveTo>
                <a:lnTo>
                  <a:pt x="4740789" y="0"/>
                </a:lnTo>
                <a:lnTo>
                  <a:pt x="4740789" y="2630469"/>
                </a:lnTo>
                <a:lnTo>
                  <a:pt x="0" y="263046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  <a:ln w="38100" cap="sq">
            <a:solidFill>
              <a:srgbClr val="000000"/>
            </a:solidFill>
            <a:prstDash val="solid"/>
            <a:miter/>
          </a:ln>
        </p:spPr>
      </p:sp>
      <p:sp>
        <p:nvSpPr>
          <p:cNvPr id="7" name="Freeform 7"/>
          <p:cNvSpPr/>
          <p:nvPr/>
        </p:nvSpPr>
        <p:spPr>
          <a:xfrm rot="-2265495">
            <a:off x="3346598" y="6880492"/>
            <a:ext cx="4227812" cy="2359092"/>
          </a:xfrm>
          <a:custGeom>
            <a:avLst/>
            <a:gdLst/>
            <a:ahLst/>
            <a:cxnLst/>
            <a:rect l="l" t="t" r="r" b="b"/>
            <a:pathLst>
              <a:path w="4227812" h="2359092">
                <a:moveTo>
                  <a:pt x="0" y="0"/>
                </a:moveTo>
                <a:lnTo>
                  <a:pt x="4227812" y="0"/>
                </a:lnTo>
                <a:lnTo>
                  <a:pt x="4227812" y="2359093"/>
                </a:lnTo>
                <a:lnTo>
                  <a:pt x="0" y="235909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  <a:ln w="38100" cap="sq">
            <a:solidFill>
              <a:srgbClr val="000000"/>
            </a:solidFill>
            <a:prstDash val="solid"/>
            <a:miter/>
          </a:ln>
        </p:spPr>
      </p:sp>
      <p:sp>
        <p:nvSpPr>
          <p:cNvPr id="8" name="Freeform 8"/>
          <p:cNvSpPr/>
          <p:nvPr/>
        </p:nvSpPr>
        <p:spPr>
          <a:xfrm rot="-2426551">
            <a:off x="7478716" y="3774814"/>
            <a:ext cx="4992124" cy="2785574"/>
          </a:xfrm>
          <a:custGeom>
            <a:avLst/>
            <a:gdLst/>
            <a:ahLst/>
            <a:cxnLst/>
            <a:rect l="l" t="t" r="r" b="b"/>
            <a:pathLst>
              <a:path w="4992124" h="2785574">
                <a:moveTo>
                  <a:pt x="0" y="0"/>
                </a:moveTo>
                <a:lnTo>
                  <a:pt x="4992125" y="0"/>
                </a:lnTo>
                <a:lnTo>
                  <a:pt x="4992125" y="2785574"/>
                </a:lnTo>
                <a:lnTo>
                  <a:pt x="0" y="278557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1921307" y="1127800"/>
            <a:ext cx="5963054" cy="953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840"/>
              </a:lnSpc>
            </a:pPr>
            <a:r>
              <a:rPr lang="en-US" sz="5600">
                <a:solidFill>
                  <a:srgbClr val="000000"/>
                </a:solidFill>
                <a:latin typeface="Staatliches"/>
                <a:ea typeface="Staatliches"/>
                <a:cs typeface="Staatliches"/>
                <a:sym typeface="Staatliches"/>
              </a:rPr>
              <a:t>CUENTAS DE AHORROS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2777904" y="2899173"/>
            <a:ext cx="4845844" cy="33832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8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Atractivas tasas </a:t>
            </a:r>
          </a:p>
          <a:p>
            <a:pPr algn="ctr">
              <a:lnSpc>
                <a:spcPts val="6719"/>
              </a:lnSpc>
            </a:pPr>
            <a:r>
              <a:rPr lang="en-US" sz="48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de</a:t>
            </a:r>
          </a:p>
          <a:p>
            <a:pPr algn="ctr">
              <a:lnSpc>
                <a:spcPts val="6719"/>
              </a:lnSpc>
            </a:pPr>
            <a:r>
              <a:rPr lang="en-US" sz="48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interés</a:t>
            </a:r>
          </a:p>
          <a:p>
            <a:pPr algn="ctr">
              <a:lnSpc>
                <a:spcPts val="6719"/>
              </a:lnSpc>
            </a:pPr>
            <a:endParaRPr lang="en-US" sz="4800">
              <a:solidFill>
                <a:srgbClr val="000000"/>
              </a:solidFill>
              <a:latin typeface="Arimo Bold"/>
              <a:ea typeface="Arimo Bold"/>
              <a:cs typeface="Arimo Bold"/>
              <a:sym typeface="Arimo Bol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r" pattern="hexagon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145" t="-21206" b="-13063"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13269074" y="-963648"/>
            <a:ext cx="5462160" cy="4449177"/>
          </a:xfrm>
          <a:custGeom>
            <a:avLst/>
            <a:gdLst/>
            <a:ahLst/>
            <a:cxnLst/>
            <a:rect l="l" t="t" r="r" b="b"/>
            <a:pathLst>
              <a:path w="5462160" h="4449177">
                <a:moveTo>
                  <a:pt x="0" y="0"/>
                </a:moveTo>
                <a:lnTo>
                  <a:pt x="5462160" y="0"/>
                </a:lnTo>
                <a:lnTo>
                  <a:pt x="5462160" y="4449177"/>
                </a:lnTo>
                <a:lnTo>
                  <a:pt x="0" y="444917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-935191" y="3664925"/>
            <a:ext cx="7568084" cy="28523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32"/>
              </a:lnSpc>
            </a:pPr>
            <a:r>
              <a:rPr lang="en-US" sz="5451">
                <a:solidFill>
                  <a:srgbClr val="000000"/>
                </a:solidFill>
                <a:latin typeface="Staatliches"/>
                <a:ea typeface="Staatliches"/>
                <a:cs typeface="Staatliches"/>
                <a:sym typeface="Staatliches"/>
              </a:rPr>
              <a:t>NUEVA CUENTA DE</a:t>
            </a:r>
          </a:p>
          <a:p>
            <a:pPr algn="ctr">
              <a:lnSpc>
                <a:spcPts val="7632"/>
              </a:lnSpc>
            </a:pPr>
            <a:r>
              <a:rPr lang="en-US" sz="5451">
                <a:solidFill>
                  <a:srgbClr val="000000"/>
                </a:solidFill>
                <a:latin typeface="Staatliches"/>
                <a:ea typeface="Staatliches"/>
                <a:cs typeface="Staatliches"/>
                <a:sym typeface="Staatliches"/>
              </a:rPr>
              <a:t>AHORRO INVERSION</a:t>
            </a:r>
          </a:p>
          <a:p>
            <a:pPr algn="ctr">
              <a:lnSpc>
                <a:spcPts val="7632"/>
              </a:lnSpc>
            </a:pPr>
            <a:r>
              <a:rPr lang="en-US" sz="5451">
                <a:solidFill>
                  <a:srgbClr val="000000"/>
                </a:solidFill>
                <a:latin typeface="Staatliches"/>
                <a:ea typeface="Staatliches"/>
                <a:cs typeface="Staatliches"/>
                <a:sym typeface="Staatliches"/>
              </a:rPr>
              <a:t>COOPEFUTURO</a:t>
            </a:r>
          </a:p>
        </p:txBody>
      </p:sp>
      <p:sp>
        <p:nvSpPr>
          <p:cNvPr id="5" name="Freeform 5"/>
          <p:cNvSpPr/>
          <p:nvPr/>
        </p:nvSpPr>
        <p:spPr>
          <a:xfrm>
            <a:off x="5236513" y="1865449"/>
            <a:ext cx="9971930" cy="7977544"/>
          </a:xfrm>
          <a:custGeom>
            <a:avLst/>
            <a:gdLst/>
            <a:ahLst/>
            <a:cxnLst/>
            <a:rect l="l" t="t" r="r" b="b"/>
            <a:pathLst>
              <a:path w="9971930" h="7977544">
                <a:moveTo>
                  <a:pt x="0" y="0"/>
                </a:moveTo>
                <a:lnTo>
                  <a:pt x="9971931" y="0"/>
                </a:lnTo>
                <a:lnTo>
                  <a:pt x="9971931" y="7977545"/>
                </a:lnTo>
                <a:lnTo>
                  <a:pt x="0" y="797754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r" pattern="hexagon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145" t="-21206" b="-13063"/>
            </a:stretch>
          </a:blipFill>
        </p:spPr>
      </p:sp>
      <p:sp>
        <p:nvSpPr>
          <p:cNvPr id="3" name="Freeform 3"/>
          <p:cNvSpPr/>
          <p:nvPr/>
        </p:nvSpPr>
        <p:spPr>
          <a:xfrm rot="-5399999">
            <a:off x="14777038" y="5293578"/>
            <a:ext cx="5462160" cy="4449177"/>
          </a:xfrm>
          <a:custGeom>
            <a:avLst/>
            <a:gdLst/>
            <a:ahLst/>
            <a:cxnLst/>
            <a:rect l="l" t="t" r="r" b="b"/>
            <a:pathLst>
              <a:path w="5462160" h="4449177">
                <a:moveTo>
                  <a:pt x="0" y="0"/>
                </a:moveTo>
                <a:lnTo>
                  <a:pt x="5462160" y="0"/>
                </a:lnTo>
                <a:lnTo>
                  <a:pt x="5462160" y="4449178"/>
                </a:lnTo>
                <a:lnTo>
                  <a:pt x="0" y="444917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5989078">
            <a:off x="-1867168" y="-366985"/>
            <a:ext cx="5462160" cy="4449177"/>
          </a:xfrm>
          <a:custGeom>
            <a:avLst/>
            <a:gdLst/>
            <a:ahLst/>
            <a:cxnLst/>
            <a:rect l="l" t="t" r="r" b="b"/>
            <a:pathLst>
              <a:path w="5462160" h="4449177">
                <a:moveTo>
                  <a:pt x="0" y="0"/>
                </a:moveTo>
                <a:lnTo>
                  <a:pt x="5462160" y="0"/>
                </a:lnTo>
                <a:lnTo>
                  <a:pt x="5462160" y="4449178"/>
                </a:lnTo>
                <a:lnTo>
                  <a:pt x="0" y="444917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028700" y="3713912"/>
            <a:ext cx="7638863" cy="4330281"/>
          </a:xfrm>
          <a:custGeom>
            <a:avLst/>
            <a:gdLst/>
            <a:ahLst/>
            <a:cxnLst/>
            <a:rect l="l" t="t" r="r" b="b"/>
            <a:pathLst>
              <a:path w="7638863" h="4330281">
                <a:moveTo>
                  <a:pt x="0" y="0"/>
                </a:moveTo>
                <a:lnTo>
                  <a:pt x="7638863" y="0"/>
                </a:lnTo>
                <a:lnTo>
                  <a:pt x="7638863" y="4330281"/>
                </a:lnTo>
                <a:lnTo>
                  <a:pt x="0" y="433028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5975427" y="1504796"/>
            <a:ext cx="5910567" cy="9283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32"/>
              </a:lnSpc>
            </a:pPr>
            <a:r>
              <a:rPr lang="en-US" sz="5451">
                <a:solidFill>
                  <a:srgbClr val="000000"/>
                </a:solidFill>
                <a:latin typeface="Staatliches"/>
                <a:ea typeface="Staatliches"/>
                <a:cs typeface="Staatliches"/>
                <a:sym typeface="Staatliches"/>
              </a:rPr>
              <a:t> DEPÓSITOS A PLAZO FIJO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792586" y="2375972"/>
            <a:ext cx="368616" cy="451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600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rPr>
              <a:t>3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4510548" y="2375972"/>
            <a:ext cx="368616" cy="451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600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rPr>
              <a:t>4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408836" y="4673807"/>
            <a:ext cx="368616" cy="451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600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rPr>
              <a:t>5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267818" y="7047842"/>
            <a:ext cx="368616" cy="451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600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rPr>
              <a:t>9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930711" y="3132902"/>
            <a:ext cx="7577286" cy="8401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36320" lvl="1" indent="-518160" algn="ctr">
              <a:lnSpc>
                <a:spcPts val="6719"/>
              </a:lnSpc>
              <a:buFont typeface="Arial"/>
              <a:buChar char="•"/>
            </a:pPr>
            <a:r>
              <a:rPr lang="en-US" sz="48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Se apertura con $ 60.00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144000" y="4616657"/>
            <a:ext cx="6898630" cy="8401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36320" lvl="1" indent="-518160" algn="ctr">
              <a:lnSpc>
                <a:spcPts val="6719"/>
              </a:lnSpc>
              <a:buFont typeface="Arial"/>
              <a:buChar char="•"/>
            </a:pPr>
            <a:r>
              <a:rPr lang="en-US" sz="48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Plazo de 1 a 6 meses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8889802" y="6203927"/>
            <a:ext cx="6898630" cy="16878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36320" lvl="1" indent="-518160" algn="ctr">
              <a:lnSpc>
                <a:spcPts val="6719"/>
              </a:lnSpc>
              <a:buFont typeface="Arial"/>
              <a:buChar char="•"/>
            </a:pPr>
            <a:r>
              <a:rPr lang="en-US" sz="48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Intereses del 4.5% al </a:t>
            </a:r>
          </a:p>
          <a:p>
            <a:pPr algn="ctr">
              <a:lnSpc>
                <a:spcPts val="6719"/>
              </a:lnSpc>
            </a:pPr>
            <a:r>
              <a:rPr lang="en-US" sz="48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5% anual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r" pattern="hexagon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145" t="-21206" b="-13063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2512442" y="2255910"/>
            <a:ext cx="5783091" cy="3428847"/>
            <a:chOff x="0" y="0"/>
            <a:chExt cx="1523119" cy="90307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523119" cy="903071"/>
            </a:xfrm>
            <a:custGeom>
              <a:avLst/>
              <a:gdLst/>
              <a:ahLst/>
              <a:cxnLst/>
              <a:rect l="l" t="t" r="r" b="b"/>
              <a:pathLst>
                <a:path w="1523119" h="903071">
                  <a:moveTo>
                    <a:pt x="0" y="0"/>
                  </a:moveTo>
                  <a:lnTo>
                    <a:pt x="1523119" y="0"/>
                  </a:lnTo>
                  <a:lnTo>
                    <a:pt x="1523119" y="903071"/>
                  </a:lnTo>
                  <a:lnTo>
                    <a:pt x="0" y="903071"/>
                  </a:lnTo>
                  <a:close/>
                </a:path>
              </a:pathLst>
            </a:custGeom>
            <a:solidFill>
              <a:srgbClr val="FFFEF3"/>
            </a:solidFill>
            <a:ln cap="sq">
              <a:noFill/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1523119" cy="9411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2138167" y="1772719"/>
            <a:ext cx="748549" cy="748549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DE59"/>
            </a:solidFill>
            <a:ln cap="sq">
              <a:noFill/>
              <a:prstDash val="solid"/>
              <a:miter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0810134" y="2417102"/>
            <a:ext cx="5598394" cy="3432381"/>
            <a:chOff x="0" y="0"/>
            <a:chExt cx="1474474" cy="904002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474474" cy="904002"/>
            </a:xfrm>
            <a:custGeom>
              <a:avLst/>
              <a:gdLst/>
              <a:ahLst/>
              <a:cxnLst/>
              <a:rect l="l" t="t" r="r" b="b"/>
              <a:pathLst>
                <a:path w="1474474" h="904002">
                  <a:moveTo>
                    <a:pt x="0" y="0"/>
                  </a:moveTo>
                  <a:lnTo>
                    <a:pt x="1474474" y="0"/>
                  </a:lnTo>
                  <a:lnTo>
                    <a:pt x="1474474" y="904002"/>
                  </a:lnTo>
                  <a:lnTo>
                    <a:pt x="0" y="904002"/>
                  </a:lnTo>
                  <a:close/>
                </a:path>
              </a:pathLst>
            </a:custGeom>
            <a:solidFill>
              <a:srgbClr val="FFFEF3"/>
            </a:solidFill>
            <a:ln cap="sq">
              <a:noFill/>
              <a:prstDash val="solid"/>
              <a:miter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1474474" cy="9421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5899854" y="1966689"/>
            <a:ext cx="748549" cy="748549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0785F"/>
            </a:solidFill>
            <a:ln cap="sq">
              <a:noFill/>
              <a:prstDash val="solid"/>
              <a:miter/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2621638" y="6144757"/>
            <a:ext cx="5564701" cy="3334704"/>
            <a:chOff x="0" y="0"/>
            <a:chExt cx="1465600" cy="878276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465600" cy="878276"/>
            </a:xfrm>
            <a:custGeom>
              <a:avLst/>
              <a:gdLst/>
              <a:ahLst/>
              <a:cxnLst/>
              <a:rect l="l" t="t" r="r" b="b"/>
              <a:pathLst>
                <a:path w="1465600" h="878276">
                  <a:moveTo>
                    <a:pt x="0" y="0"/>
                  </a:moveTo>
                  <a:lnTo>
                    <a:pt x="1465600" y="0"/>
                  </a:lnTo>
                  <a:lnTo>
                    <a:pt x="1465600" y="878276"/>
                  </a:lnTo>
                  <a:lnTo>
                    <a:pt x="0" y="878276"/>
                  </a:lnTo>
                  <a:close/>
                </a:path>
              </a:pathLst>
            </a:custGeom>
            <a:solidFill>
              <a:srgbClr val="FFFEF3"/>
            </a:solidFill>
            <a:ln cap="sq">
              <a:noFill/>
              <a:prstDash val="solid"/>
              <a:miter/>
            </a:ln>
          </p:spPr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1465600" cy="9163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2247363" y="5849484"/>
            <a:ext cx="748549" cy="748549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DE59"/>
            </a:solidFill>
            <a:ln cap="sq">
              <a:noFill/>
              <a:prstDash val="solid"/>
              <a:miter/>
            </a:ln>
          </p:spPr>
        </p:sp>
        <p:sp>
          <p:nvSpPr>
            <p:cNvPr id="20" name="TextBox 2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0810134" y="6314996"/>
            <a:ext cx="5626398" cy="3315840"/>
            <a:chOff x="0" y="0"/>
            <a:chExt cx="1481850" cy="873308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481850" cy="873308"/>
            </a:xfrm>
            <a:custGeom>
              <a:avLst/>
              <a:gdLst/>
              <a:ahLst/>
              <a:cxnLst/>
              <a:rect l="l" t="t" r="r" b="b"/>
              <a:pathLst>
                <a:path w="1481850" h="873308">
                  <a:moveTo>
                    <a:pt x="0" y="0"/>
                  </a:moveTo>
                  <a:lnTo>
                    <a:pt x="1481850" y="0"/>
                  </a:lnTo>
                  <a:lnTo>
                    <a:pt x="1481850" y="873308"/>
                  </a:lnTo>
                  <a:lnTo>
                    <a:pt x="0" y="873308"/>
                  </a:lnTo>
                  <a:close/>
                </a:path>
              </a:pathLst>
            </a:custGeom>
            <a:solidFill>
              <a:srgbClr val="FFFEF3"/>
            </a:solidFill>
            <a:ln cap="sq">
              <a:noFill/>
              <a:prstDash val="solid"/>
              <a:miter/>
            </a:ln>
          </p:spPr>
        </p:sp>
        <p:sp>
          <p:nvSpPr>
            <p:cNvPr id="23" name="TextBox 23"/>
            <p:cNvSpPr txBox="1"/>
            <p:nvPr/>
          </p:nvSpPr>
          <p:spPr>
            <a:xfrm>
              <a:off x="0" y="-38100"/>
              <a:ext cx="1481850" cy="9114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16034252" y="5940721"/>
            <a:ext cx="748549" cy="748549"/>
            <a:chOff x="0" y="0"/>
            <a:chExt cx="812800" cy="8128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0785F"/>
            </a:solidFill>
            <a:ln cap="sq">
              <a:noFill/>
              <a:prstDash val="solid"/>
              <a:miter/>
            </a:ln>
          </p:spPr>
        </p:sp>
        <p:sp>
          <p:nvSpPr>
            <p:cNvPr id="26" name="TextBox 2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7" name="Freeform 27"/>
          <p:cNvSpPr/>
          <p:nvPr/>
        </p:nvSpPr>
        <p:spPr>
          <a:xfrm rot="-5399999">
            <a:off x="15767638" y="5331332"/>
            <a:ext cx="5462160" cy="4449177"/>
          </a:xfrm>
          <a:custGeom>
            <a:avLst/>
            <a:gdLst/>
            <a:ahLst/>
            <a:cxnLst/>
            <a:rect l="l" t="t" r="r" b="b"/>
            <a:pathLst>
              <a:path w="5462160" h="4449177">
                <a:moveTo>
                  <a:pt x="0" y="0"/>
                </a:moveTo>
                <a:lnTo>
                  <a:pt x="5462160" y="0"/>
                </a:lnTo>
                <a:lnTo>
                  <a:pt x="5462160" y="4449177"/>
                </a:lnTo>
                <a:lnTo>
                  <a:pt x="0" y="444917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28"/>
          <p:cNvSpPr/>
          <p:nvPr/>
        </p:nvSpPr>
        <p:spPr>
          <a:xfrm rot="5989078">
            <a:off x="-2044136" y="-384963"/>
            <a:ext cx="5462160" cy="4449177"/>
          </a:xfrm>
          <a:custGeom>
            <a:avLst/>
            <a:gdLst/>
            <a:ahLst/>
            <a:cxnLst/>
            <a:rect l="l" t="t" r="r" b="b"/>
            <a:pathLst>
              <a:path w="5462160" h="4449177">
                <a:moveTo>
                  <a:pt x="0" y="0"/>
                </a:moveTo>
                <a:lnTo>
                  <a:pt x="5462160" y="0"/>
                </a:lnTo>
                <a:lnTo>
                  <a:pt x="5462160" y="4449177"/>
                </a:lnTo>
                <a:lnTo>
                  <a:pt x="0" y="444917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29"/>
          <p:cNvSpPr/>
          <p:nvPr/>
        </p:nvSpPr>
        <p:spPr>
          <a:xfrm>
            <a:off x="3031436" y="2768248"/>
            <a:ext cx="4745104" cy="2573609"/>
          </a:xfrm>
          <a:custGeom>
            <a:avLst/>
            <a:gdLst/>
            <a:ahLst/>
            <a:cxnLst/>
            <a:rect l="l" t="t" r="r" b="b"/>
            <a:pathLst>
              <a:path w="4745104" h="2573609">
                <a:moveTo>
                  <a:pt x="0" y="0"/>
                </a:moveTo>
                <a:lnTo>
                  <a:pt x="4745104" y="0"/>
                </a:lnTo>
                <a:lnTo>
                  <a:pt x="4745104" y="2573609"/>
                </a:lnTo>
                <a:lnTo>
                  <a:pt x="0" y="257360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3276" b="-3276"/>
            </a:stretch>
          </a:blipFill>
        </p:spPr>
      </p:sp>
      <p:sp>
        <p:nvSpPr>
          <p:cNvPr id="30" name="Freeform 30"/>
          <p:cNvSpPr/>
          <p:nvPr/>
        </p:nvSpPr>
        <p:spPr>
          <a:xfrm>
            <a:off x="11519698" y="3013202"/>
            <a:ext cx="4179265" cy="2671555"/>
          </a:xfrm>
          <a:custGeom>
            <a:avLst/>
            <a:gdLst/>
            <a:ahLst/>
            <a:cxnLst/>
            <a:rect l="l" t="t" r="r" b="b"/>
            <a:pathLst>
              <a:path w="4179265" h="2671555">
                <a:moveTo>
                  <a:pt x="0" y="0"/>
                </a:moveTo>
                <a:lnTo>
                  <a:pt x="4179265" y="0"/>
                </a:lnTo>
                <a:lnTo>
                  <a:pt x="4179265" y="2671555"/>
                </a:lnTo>
                <a:lnTo>
                  <a:pt x="0" y="267155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31" name="Freeform 31"/>
          <p:cNvSpPr/>
          <p:nvPr/>
        </p:nvSpPr>
        <p:spPr>
          <a:xfrm>
            <a:off x="3744554" y="6689270"/>
            <a:ext cx="2988538" cy="2509905"/>
          </a:xfrm>
          <a:custGeom>
            <a:avLst/>
            <a:gdLst/>
            <a:ahLst/>
            <a:cxnLst/>
            <a:rect l="l" t="t" r="r" b="b"/>
            <a:pathLst>
              <a:path w="2988538" h="2509905">
                <a:moveTo>
                  <a:pt x="0" y="0"/>
                </a:moveTo>
                <a:lnTo>
                  <a:pt x="2988538" y="0"/>
                </a:lnTo>
                <a:lnTo>
                  <a:pt x="2988538" y="2509905"/>
                </a:lnTo>
                <a:lnTo>
                  <a:pt x="0" y="250990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32" name="Freeform 32"/>
          <p:cNvSpPr/>
          <p:nvPr/>
        </p:nvSpPr>
        <p:spPr>
          <a:xfrm>
            <a:off x="11575941" y="6888603"/>
            <a:ext cx="4157743" cy="2476505"/>
          </a:xfrm>
          <a:custGeom>
            <a:avLst/>
            <a:gdLst/>
            <a:ahLst/>
            <a:cxnLst/>
            <a:rect l="l" t="t" r="r" b="b"/>
            <a:pathLst>
              <a:path w="4157743" h="2476505">
                <a:moveTo>
                  <a:pt x="0" y="0"/>
                </a:moveTo>
                <a:lnTo>
                  <a:pt x="4157743" y="0"/>
                </a:lnTo>
                <a:lnTo>
                  <a:pt x="4157743" y="2476506"/>
                </a:lnTo>
                <a:lnTo>
                  <a:pt x="0" y="247650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t="-5962" b="-5962"/>
            </a:stretch>
          </a:blipFill>
        </p:spPr>
      </p:sp>
      <p:sp>
        <p:nvSpPr>
          <p:cNvPr id="33" name="TextBox 33"/>
          <p:cNvSpPr txBox="1"/>
          <p:nvPr/>
        </p:nvSpPr>
        <p:spPr>
          <a:xfrm>
            <a:off x="6214804" y="701831"/>
            <a:ext cx="5910567" cy="9283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32"/>
              </a:lnSpc>
            </a:pPr>
            <a:r>
              <a:rPr lang="en-US" sz="5451">
                <a:solidFill>
                  <a:srgbClr val="000000"/>
                </a:solidFill>
                <a:latin typeface="Staatliches"/>
                <a:ea typeface="Staatliches"/>
                <a:cs typeface="Staatliches"/>
                <a:sym typeface="Staatliches"/>
              </a:rPr>
              <a:t>SERVICIOS CREDITICIOS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3605760" y="2283814"/>
            <a:ext cx="3594263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VIVIENDA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0988702" y="2499007"/>
            <a:ext cx="5241256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PRODUCCIÓN Y COMERCIO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3441691" y="6166608"/>
            <a:ext cx="3594263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CREDIMOTO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8874234" y="7066892"/>
            <a:ext cx="558582" cy="451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600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rPr>
              <a:t>10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1519698" y="6378698"/>
            <a:ext cx="4119282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GASTOS PERSONALES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r" pattern="hexagon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145" t="-21206" b="-13063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807860" y="3657681"/>
            <a:ext cx="5617487" cy="1939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4800">
                <a:solidFill>
                  <a:srgbClr val="000000"/>
                </a:solidFill>
                <a:latin typeface="Staatliches"/>
                <a:ea typeface="Staatliches"/>
                <a:cs typeface="Staatliches"/>
                <a:sym typeface="Staatliches"/>
              </a:rPr>
              <a:t>NUEVA LINEA DE CREDITO HIPOTECARIO HERMANO LEJANO</a:t>
            </a:r>
          </a:p>
        </p:txBody>
      </p:sp>
      <p:sp>
        <p:nvSpPr>
          <p:cNvPr id="4" name="Freeform 4"/>
          <p:cNvSpPr/>
          <p:nvPr/>
        </p:nvSpPr>
        <p:spPr>
          <a:xfrm rot="-5399999" flipH="1">
            <a:off x="13502333" y="-226884"/>
            <a:ext cx="5462160" cy="4449177"/>
          </a:xfrm>
          <a:custGeom>
            <a:avLst/>
            <a:gdLst/>
            <a:ahLst/>
            <a:cxnLst/>
            <a:rect l="l" t="t" r="r" b="b"/>
            <a:pathLst>
              <a:path w="5462160" h="4449177">
                <a:moveTo>
                  <a:pt x="5462160" y="0"/>
                </a:moveTo>
                <a:lnTo>
                  <a:pt x="0" y="0"/>
                </a:lnTo>
                <a:lnTo>
                  <a:pt x="0" y="4449177"/>
                </a:lnTo>
                <a:lnTo>
                  <a:pt x="5462160" y="4449177"/>
                </a:lnTo>
                <a:lnTo>
                  <a:pt x="546216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5292248" flipH="1">
            <a:off x="-1702380" y="5493378"/>
            <a:ext cx="5462160" cy="4449177"/>
          </a:xfrm>
          <a:custGeom>
            <a:avLst/>
            <a:gdLst/>
            <a:ahLst/>
            <a:cxnLst/>
            <a:rect l="l" t="t" r="r" b="b"/>
            <a:pathLst>
              <a:path w="5462160" h="4449177">
                <a:moveTo>
                  <a:pt x="5462160" y="0"/>
                </a:moveTo>
                <a:lnTo>
                  <a:pt x="0" y="0"/>
                </a:lnTo>
                <a:lnTo>
                  <a:pt x="0" y="4449177"/>
                </a:lnTo>
                <a:lnTo>
                  <a:pt x="5462160" y="4449177"/>
                </a:lnTo>
                <a:lnTo>
                  <a:pt x="546216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6425347" y="1314741"/>
            <a:ext cx="8779437" cy="8564461"/>
          </a:xfrm>
          <a:custGeom>
            <a:avLst/>
            <a:gdLst/>
            <a:ahLst/>
            <a:cxnLst/>
            <a:rect l="l" t="t" r="r" b="b"/>
            <a:pathLst>
              <a:path w="8779437" h="8564461">
                <a:moveTo>
                  <a:pt x="0" y="0"/>
                </a:moveTo>
                <a:lnTo>
                  <a:pt x="8779437" y="0"/>
                </a:lnTo>
                <a:lnTo>
                  <a:pt x="8779437" y="8564461"/>
                </a:lnTo>
                <a:lnTo>
                  <a:pt x="0" y="856446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1255" b="-1255"/>
            </a:stretch>
          </a:blipFill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r" pattern="hexagon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145" t="-21206" b="-13063"/>
            </a:stretch>
          </a:blipFill>
        </p:spPr>
      </p:sp>
      <p:sp>
        <p:nvSpPr>
          <p:cNvPr id="3" name="Freeform 3"/>
          <p:cNvSpPr/>
          <p:nvPr/>
        </p:nvSpPr>
        <p:spPr>
          <a:xfrm rot="-5399999" flipH="1">
            <a:off x="13502333" y="-226884"/>
            <a:ext cx="5462160" cy="4449177"/>
          </a:xfrm>
          <a:custGeom>
            <a:avLst/>
            <a:gdLst/>
            <a:ahLst/>
            <a:cxnLst/>
            <a:rect l="l" t="t" r="r" b="b"/>
            <a:pathLst>
              <a:path w="5462160" h="4449177">
                <a:moveTo>
                  <a:pt x="5462160" y="0"/>
                </a:moveTo>
                <a:lnTo>
                  <a:pt x="0" y="0"/>
                </a:lnTo>
                <a:lnTo>
                  <a:pt x="0" y="4449177"/>
                </a:lnTo>
                <a:lnTo>
                  <a:pt x="5462160" y="4449177"/>
                </a:lnTo>
                <a:lnTo>
                  <a:pt x="546216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5292248" flipH="1">
            <a:off x="-1702380" y="5493378"/>
            <a:ext cx="5462160" cy="4449177"/>
          </a:xfrm>
          <a:custGeom>
            <a:avLst/>
            <a:gdLst/>
            <a:ahLst/>
            <a:cxnLst/>
            <a:rect l="l" t="t" r="r" b="b"/>
            <a:pathLst>
              <a:path w="5462160" h="4449177">
                <a:moveTo>
                  <a:pt x="5462160" y="0"/>
                </a:moveTo>
                <a:lnTo>
                  <a:pt x="0" y="0"/>
                </a:lnTo>
                <a:lnTo>
                  <a:pt x="0" y="4449177"/>
                </a:lnTo>
                <a:lnTo>
                  <a:pt x="5462160" y="4449177"/>
                </a:lnTo>
                <a:lnTo>
                  <a:pt x="546216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874884" y="1028700"/>
            <a:ext cx="8971784" cy="8790655"/>
          </a:xfrm>
          <a:custGeom>
            <a:avLst/>
            <a:gdLst/>
            <a:ahLst/>
            <a:cxnLst/>
            <a:rect l="l" t="t" r="r" b="b"/>
            <a:pathLst>
              <a:path w="8971784" h="8790655">
                <a:moveTo>
                  <a:pt x="0" y="0"/>
                </a:moveTo>
                <a:lnTo>
                  <a:pt x="8971784" y="0"/>
                </a:lnTo>
                <a:lnTo>
                  <a:pt x="8971784" y="8790655"/>
                </a:lnTo>
                <a:lnTo>
                  <a:pt x="0" y="879065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836" b="-836"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590244" y="3805177"/>
            <a:ext cx="3495080" cy="1780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PROMOCIÓN 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CREDITICIA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MULTIDESTINOS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r" pattern="hexagon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145" t="-21206" b="-13063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3337784" y="341118"/>
            <a:ext cx="10696863" cy="9283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32"/>
              </a:lnSpc>
            </a:pPr>
            <a:r>
              <a:rPr lang="en-US" sz="5451">
                <a:solidFill>
                  <a:srgbClr val="000000"/>
                </a:solidFill>
                <a:latin typeface="Staatliches"/>
                <a:ea typeface="Staatliches"/>
                <a:cs typeface="Staatliches"/>
                <a:sym typeface="Staatliches"/>
              </a:rPr>
              <a:t>BENEFICIOS AL SER ASOCIADO</a:t>
            </a:r>
          </a:p>
        </p:txBody>
      </p:sp>
      <p:sp>
        <p:nvSpPr>
          <p:cNvPr id="4" name="Freeform 4"/>
          <p:cNvSpPr/>
          <p:nvPr/>
        </p:nvSpPr>
        <p:spPr>
          <a:xfrm rot="-5399999" flipH="1">
            <a:off x="13502333" y="-226884"/>
            <a:ext cx="5462160" cy="4449177"/>
          </a:xfrm>
          <a:custGeom>
            <a:avLst/>
            <a:gdLst/>
            <a:ahLst/>
            <a:cxnLst/>
            <a:rect l="l" t="t" r="r" b="b"/>
            <a:pathLst>
              <a:path w="5462160" h="4449177">
                <a:moveTo>
                  <a:pt x="5462160" y="0"/>
                </a:moveTo>
                <a:lnTo>
                  <a:pt x="0" y="0"/>
                </a:lnTo>
                <a:lnTo>
                  <a:pt x="0" y="4449177"/>
                </a:lnTo>
                <a:lnTo>
                  <a:pt x="5462160" y="4449177"/>
                </a:lnTo>
                <a:lnTo>
                  <a:pt x="546216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5292248" flipH="1">
            <a:off x="-1702380" y="5493378"/>
            <a:ext cx="5462160" cy="4449177"/>
          </a:xfrm>
          <a:custGeom>
            <a:avLst/>
            <a:gdLst/>
            <a:ahLst/>
            <a:cxnLst/>
            <a:rect l="l" t="t" r="r" b="b"/>
            <a:pathLst>
              <a:path w="5462160" h="4449177">
                <a:moveTo>
                  <a:pt x="5462160" y="0"/>
                </a:moveTo>
                <a:lnTo>
                  <a:pt x="0" y="0"/>
                </a:lnTo>
                <a:lnTo>
                  <a:pt x="0" y="4449177"/>
                </a:lnTo>
                <a:lnTo>
                  <a:pt x="5462160" y="4449177"/>
                </a:lnTo>
                <a:lnTo>
                  <a:pt x="546216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388163" y="1269444"/>
            <a:ext cx="5607370" cy="3738015"/>
          </a:xfrm>
          <a:custGeom>
            <a:avLst/>
            <a:gdLst/>
            <a:ahLst/>
            <a:cxnLst/>
            <a:rect l="l" t="t" r="r" b="b"/>
            <a:pathLst>
              <a:path w="5607370" h="3738015">
                <a:moveTo>
                  <a:pt x="0" y="0"/>
                </a:moveTo>
                <a:lnTo>
                  <a:pt x="5607370" y="0"/>
                </a:lnTo>
                <a:lnTo>
                  <a:pt x="5607370" y="3738014"/>
                </a:lnTo>
                <a:lnTo>
                  <a:pt x="0" y="373801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b="-50385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1774011" y="3924848"/>
            <a:ext cx="5115676" cy="5115676"/>
          </a:xfrm>
          <a:custGeom>
            <a:avLst/>
            <a:gdLst/>
            <a:ahLst/>
            <a:cxnLst/>
            <a:rect l="l" t="t" r="r" b="b"/>
            <a:pathLst>
              <a:path w="5115676" h="5115676">
                <a:moveTo>
                  <a:pt x="0" y="0"/>
                </a:moveTo>
                <a:lnTo>
                  <a:pt x="5115676" y="0"/>
                </a:lnTo>
                <a:lnTo>
                  <a:pt x="5115676" y="5115677"/>
                </a:lnTo>
                <a:lnTo>
                  <a:pt x="0" y="511567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5977377" y="5392224"/>
            <a:ext cx="4520231" cy="4520231"/>
          </a:xfrm>
          <a:custGeom>
            <a:avLst/>
            <a:gdLst/>
            <a:ahLst/>
            <a:cxnLst/>
            <a:rect l="l" t="t" r="r" b="b"/>
            <a:pathLst>
              <a:path w="4520231" h="4520231">
                <a:moveTo>
                  <a:pt x="0" y="0"/>
                </a:moveTo>
                <a:lnTo>
                  <a:pt x="4520231" y="0"/>
                </a:lnTo>
                <a:lnTo>
                  <a:pt x="4520231" y="4520230"/>
                </a:lnTo>
                <a:lnTo>
                  <a:pt x="0" y="452023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  <a:ln w="38100" cap="sq">
            <a:solidFill>
              <a:srgbClr val="000000"/>
            </a:solidFill>
            <a:prstDash val="solid"/>
            <a:miter/>
          </a:ln>
        </p:spPr>
      </p:sp>
      <p:sp>
        <p:nvSpPr>
          <p:cNvPr id="9" name="TextBox 9"/>
          <p:cNvSpPr txBox="1"/>
          <p:nvPr/>
        </p:nvSpPr>
        <p:spPr>
          <a:xfrm>
            <a:off x="7133945" y="2069715"/>
            <a:ext cx="5841355" cy="9691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90881" lvl="1" indent="-345440" algn="ctr">
              <a:lnSpc>
                <a:spcPts val="448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Pago de excedentes por sus</a:t>
            </a:r>
          </a:p>
          <a:p>
            <a:pPr algn="ctr">
              <a:lnSpc>
                <a:spcPts val="1888"/>
              </a:lnSpc>
            </a:pPr>
            <a:r>
              <a:rPr lang="en-US" sz="32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aportaciones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773812" y="4441038"/>
            <a:ext cx="3740795" cy="566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90881" lvl="1" indent="-345440" algn="ctr">
              <a:lnSpc>
                <a:spcPts val="448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Regalo navideño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660505" y="7303875"/>
            <a:ext cx="3886200" cy="708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19" lvl="1" indent="-302260" algn="ctr">
              <a:lnSpc>
                <a:spcPts val="2659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Juguetes en navidad</a:t>
            </a:r>
          </a:p>
          <a:p>
            <a:pPr algn="ctr">
              <a:lnSpc>
                <a:spcPts val="2659"/>
              </a:lnSpc>
            </a:pPr>
            <a:r>
              <a:rPr lang="en-US" sz="279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para hijos de asociados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r" pattern="hexagon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145" t="-21206" b="-13063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6261091"/>
            <a:ext cx="18288000" cy="4025909"/>
            <a:chOff x="0" y="0"/>
            <a:chExt cx="2833290" cy="62371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833290" cy="623719"/>
            </a:xfrm>
            <a:custGeom>
              <a:avLst/>
              <a:gdLst/>
              <a:ahLst/>
              <a:cxnLst/>
              <a:rect l="l" t="t" r="r" b="b"/>
              <a:pathLst>
                <a:path w="2833290" h="623719">
                  <a:moveTo>
                    <a:pt x="0" y="0"/>
                  </a:moveTo>
                  <a:lnTo>
                    <a:pt x="2833290" y="0"/>
                  </a:lnTo>
                  <a:lnTo>
                    <a:pt x="2833290" y="623719"/>
                  </a:lnTo>
                  <a:lnTo>
                    <a:pt x="0" y="623719"/>
                  </a:lnTo>
                  <a:close/>
                </a:path>
              </a:pathLst>
            </a:custGeom>
            <a:blipFill>
              <a:blip r:embed="rId3"/>
              <a:stretch>
                <a:fillRect t="-66418" b="-107271"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1028700" y="2563612"/>
            <a:ext cx="5340432" cy="3119973"/>
            <a:chOff x="0" y="0"/>
            <a:chExt cx="1406533" cy="82172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06533" cy="821721"/>
            </a:xfrm>
            <a:custGeom>
              <a:avLst/>
              <a:gdLst/>
              <a:ahLst/>
              <a:cxnLst/>
              <a:rect l="l" t="t" r="r" b="b"/>
              <a:pathLst>
                <a:path w="1406533" h="821721">
                  <a:moveTo>
                    <a:pt x="0" y="0"/>
                  </a:moveTo>
                  <a:lnTo>
                    <a:pt x="1406533" y="0"/>
                  </a:lnTo>
                  <a:lnTo>
                    <a:pt x="1406533" y="821721"/>
                  </a:lnTo>
                  <a:lnTo>
                    <a:pt x="0" y="821721"/>
                  </a:lnTo>
                  <a:close/>
                </a:path>
              </a:pathLst>
            </a:custGeom>
            <a:solidFill>
              <a:srgbClr val="036033"/>
            </a:solidFill>
            <a:ln cap="sq">
              <a:noFill/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406533" cy="8598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644609" y="3246848"/>
            <a:ext cx="4108613" cy="1889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rPr>
              <a:t>AYUDA  POR  DEFUNCIÓN  </a:t>
            </a:r>
          </a:p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rPr>
              <a:t>AL</a:t>
            </a:r>
          </a:p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rPr>
              <a:t>FALLECER EL ASOCIADO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2938295" y="1493347"/>
            <a:ext cx="1521242" cy="1521242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463617" y="45143"/>
                  </a:lnTo>
                  <a:lnTo>
                    <a:pt x="531984" y="19891"/>
                  </a:lnTo>
                  <a:lnTo>
                    <a:pt x="572451" y="80505"/>
                  </a:lnTo>
                  <a:lnTo>
                    <a:pt x="645276" y="77616"/>
                  </a:lnTo>
                  <a:lnTo>
                    <a:pt x="665032" y="147768"/>
                  </a:lnTo>
                  <a:lnTo>
                    <a:pt x="735184" y="167524"/>
                  </a:lnTo>
                  <a:lnTo>
                    <a:pt x="732295" y="240349"/>
                  </a:lnTo>
                  <a:lnTo>
                    <a:pt x="792909" y="280816"/>
                  </a:lnTo>
                  <a:lnTo>
                    <a:pt x="767657" y="349183"/>
                  </a:lnTo>
                  <a:lnTo>
                    <a:pt x="812800" y="406400"/>
                  </a:lnTo>
                  <a:lnTo>
                    <a:pt x="767657" y="463617"/>
                  </a:lnTo>
                  <a:lnTo>
                    <a:pt x="792909" y="531984"/>
                  </a:lnTo>
                  <a:lnTo>
                    <a:pt x="732295" y="572451"/>
                  </a:lnTo>
                  <a:lnTo>
                    <a:pt x="735184" y="645276"/>
                  </a:lnTo>
                  <a:lnTo>
                    <a:pt x="665032" y="665032"/>
                  </a:lnTo>
                  <a:lnTo>
                    <a:pt x="645276" y="735184"/>
                  </a:lnTo>
                  <a:lnTo>
                    <a:pt x="572451" y="732295"/>
                  </a:lnTo>
                  <a:lnTo>
                    <a:pt x="531984" y="792909"/>
                  </a:lnTo>
                  <a:lnTo>
                    <a:pt x="463617" y="767657"/>
                  </a:lnTo>
                  <a:lnTo>
                    <a:pt x="406400" y="812800"/>
                  </a:lnTo>
                  <a:lnTo>
                    <a:pt x="349183" y="767657"/>
                  </a:lnTo>
                  <a:lnTo>
                    <a:pt x="280816" y="792909"/>
                  </a:lnTo>
                  <a:lnTo>
                    <a:pt x="240349" y="732295"/>
                  </a:lnTo>
                  <a:lnTo>
                    <a:pt x="167524" y="735184"/>
                  </a:lnTo>
                  <a:lnTo>
                    <a:pt x="147768" y="665032"/>
                  </a:lnTo>
                  <a:lnTo>
                    <a:pt x="77616" y="645276"/>
                  </a:lnTo>
                  <a:lnTo>
                    <a:pt x="80505" y="572451"/>
                  </a:lnTo>
                  <a:lnTo>
                    <a:pt x="19891" y="531984"/>
                  </a:lnTo>
                  <a:lnTo>
                    <a:pt x="45143" y="463617"/>
                  </a:lnTo>
                  <a:lnTo>
                    <a:pt x="0" y="406400"/>
                  </a:lnTo>
                  <a:lnTo>
                    <a:pt x="45143" y="349183"/>
                  </a:lnTo>
                  <a:lnTo>
                    <a:pt x="19891" y="280816"/>
                  </a:lnTo>
                  <a:lnTo>
                    <a:pt x="80505" y="240349"/>
                  </a:lnTo>
                  <a:lnTo>
                    <a:pt x="77616" y="167524"/>
                  </a:lnTo>
                  <a:lnTo>
                    <a:pt x="147768" y="147768"/>
                  </a:lnTo>
                  <a:lnTo>
                    <a:pt x="167524" y="77616"/>
                  </a:lnTo>
                  <a:lnTo>
                    <a:pt x="240349" y="80505"/>
                  </a:lnTo>
                  <a:lnTo>
                    <a:pt x="280816" y="19891"/>
                  </a:lnTo>
                  <a:lnTo>
                    <a:pt x="349183" y="45143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DE59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88900" y="50800"/>
              <a:ext cx="635000" cy="6731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7066350" y="2536057"/>
            <a:ext cx="4620400" cy="3147527"/>
            <a:chOff x="0" y="0"/>
            <a:chExt cx="1216895" cy="828978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216895" cy="828978"/>
            </a:xfrm>
            <a:custGeom>
              <a:avLst/>
              <a:gdLst/>
              <a:ahLst/>
              <a:cxnLst/>
              <a:rect l="l" t="t" r="r" b="b"/>
              <a:pathLst>
                <a:path w="1216895" h="828978">
                  <a:moveTo>
                    <a:pt x="0" y="0"/>
                  </a:moveTo>
                  <a:lnTo>
                    <a:pt x="1216895" y="0"/>
                  </a:lnTo>
                  <a:lnTo>
                    <a:pt x="1216895" y="828978"/>
                  </a:lnTo>
                  <a:lnTo>
                    <a:pt x="0" y="828978"/>
                  </a:lnTo>
                  <a:close/>
                </a:path>
              </a:pathLst>
            </a:custGeom>
            <a:solidFill>
              <a:srgbClr val="036033"/>
            </a:solidFill>
            <a:ln cap="sq">
              <a:noFill/>
              <a:prstDash val="solid"/>
              <a:miter/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1216895" cy="86707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7066350" y="3246848"/>
            <a:ext cx="4620400" cy="1889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rPr>
              <a:t>PROGRAMA DE PROTECCIÓN</a:t>
            </a:r>
          </a:p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rPr>
              <a:t>DE</a:t>
            </a:r>
          </a:p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rPr>
              <a:t>APORTACIONES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12382075" y="2563612"/>
            <a:ext cx="4622293" cy="3003915"/>
            <a:chOff x="0" y="0"/>
            <a:chExt cx="1217394" cy="791155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217394" cy="791155"/>
            </a:xfrm>
            <a:custGeom>
              <a:avLst/>
              <a:gdLst/>
              <a:ahLst/>
              <a:cxnLst/>
              <a:rect l="l" t="t" r="r" b="b"/>
              <a:pathLst>
                <a:path w="1217394" h="791155">
                  <a:moveTo>
                    <a:pt x="0" y="0"/>
                  </a:moveTo>
                  <a:lnTo>
                    <a:pt x="1217394" y="0"/>
                  </a:lnTo>
                  <a:lnTo>
                    <a:pt x="1217394" y="791155"/>
                  </a:lnTo>
                  <a:lnTo>
                    <a:pt x="0" y="791155"/>
                  </a:lnTo>
                  <a:close/>
                </a:path>
              </a:pathLst>
            </a:custGeom>
            <a:solidFill>
              <a:srgbClr val="036033"/>
            </a:solidFill>
            <a:ln cap="sq">
              <a:noFill/>
              <a:prstDash val="solid"/>
              <a:miter/>
            </a:ln>
          </p:spPr>
        </p:sp>
        <p:sp>
          <p:nvSpPr>
            <p:cNvPr id="18" name="TextBox 18"/>
            <p:cNvSpPr txBox="1"/>
            <p:nvPr/>
          </p:nvSpPr>
          <p:spPr>
            <a:xfrm>
              <a:off x="0" y="-38100"/>
              <a:ext cx="1217394" cy="8292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12549320" y="3407740"/>
            <a:ext cx="4287803" cy="1889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rPr>
              <a:t>PROGRAMA DE PROTECCIÓN</a:t>
            </a:r>
          </a:p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rPr>
              <a:t>DE</a:t>
            </a:r>
          </a:p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rPr>
              <a:t>PRÉSTAMOS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8614982" y="1493347"/>
            <a:ext cx="1521242" cy="1521242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463617" y="45143"/>
                  </a:lnTo>
                  <a:lnTo>
                    <a:pt x="531984" y="19891"/>
                  </a:lnTo>
                  <a:lnTo>
                    <a:pt x="572451" y="80505"/>
                  </a:lnTo>
                  <a:lnTo>
                    <a:pt x="645276" y="77616"/>
                  </a:lnTo>
                  <a:lnTo>
                    <a:pt x="665032" y="147768"/>
                  </a:lnTo>
                  <a:lnTo>
                    <a:pt x="735184" y="167524"/>
                  </a:lnTo>
                  <a:lnTo>
                    <a:pt x="732295" y="240349"/>
                  </a:lnTo>
                  <a:lnTo>
                    <a:pt x="792909" y="280816"/>
                  </a:lnTo>
                  <a:lnTo>
                    <a:pt x="767657" y="349183"/>
                  </a:lnTo>
                  <a:lnTo>
                    <a:pt x="812800" y="406400"/>
                  </a:lnTo>
                  <a:lnTo>
                    <a:pt x="767657" y="463617"/>
                  </a:lnTo>
                  <a:lnTo>
                    <a:pt x="792909" y="531984"/>
                  </a:lnTo>
                  <a:lnTo>
                    <a:pt x="732295" y="572451"/>
                  </a:lnTo>
                  <a:lnTo>
                    <a:pt x="735184" y="645276"/>
                  </a:lnTo>
                  <a:lnTo>
                    <a:pt x="665032" y="665032"/>
                  </a:lnTo>
                  <a:lnTo>
                    <a:pt x="645276" y="735184"/>
                  </a:lnTo>
                  <a:lnTo>
                    <a:pt x="572451" y="732295"/>
                  </a:lnTo>
                  <a:lnTo>
                    <a:pt x="531984" y="792909"/>
                  </a:lnTo>
                  <a:lnTo>
                    <a:pt x="463617" y="767657"/>
                  </a:lnTo>
                  <a:lnTo>
                    <a:pt x="406400" y="812800"/>
                  </a:lnTo>
                  <a:lnTo>
                    <a:pt x="349183" y="767657"/>
                  </a:lnTo>
                  <a:lnTo>
                    <a:pt x="280816" y="792909"/>
                  </a:lnTo>
                  <a:lnTo>
                    <a:pt x="240349" y="732295"/>
                  </a:lnTo>
                  <a:lnTo>
                    <a:pt x="167524" y="735184"/>
                  </a:lnTo>
                  <a:lnTo>
                    <a:pt x="147768" y="665032"/>
                  </a:lnTo>
                  <a:lnTo>
                    <a:pt x="77616" y="645276"/>
                  </a:lnTo>
                  <a:lnTo>
                    <a:pt x="80505" y="572451"/>
                  </a:lnTo>
                  <a:lnTo>
                    <a:pt x="19891" y="531984"/>
                  </a:lnTo>
                  <a:lnTo>
                    <a:pt x="45143" y="463617"/>
                  </a:lnTo>
                  <a:lnTo>
                    <a:pt x="0" y="406400"/>
                  </a:lnTo>
                  <a:lnTo>
                    <a:pt x="45143" y="349183"/>
                  </a:lnTo>
                  <a:lnTo>
                    <a:pt x="19891" y="280816"/>
                  </a:lnTo>
                  <a:lnTo>
                    <a:pt x="80505" y="240349"/>
                  </a:lnTo>
                  <a:lnTo>
                    <a:pt x="77616" y="167524"/>
                  </a:lnTo>
                  <a:lnTo>
                    <a:pt x="147768" y="147768"/>
                  </a:lnTo>
                  <a:lnTo>
                    <a:pt x="167524" y="77616"/>
                  </a:lnTo>
                  <a:lnTo>
                    <a:pt x="240349" y="80505"/>
                  </a:lnTo>
                  <a:lnTo>
                    <a:pt x="280816" y="19891"/>
                  </a:lnTo>
                  <a:lnTo>
                    <a:pt x="349183" y="45143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DE59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88900" y="50800"/>
              <a:ext cx="635000" cy="6731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3934650" y="1645747"/>
            <a:ext cx="1521242" cy="1521242"/>
            <a:chOff x="0" y="0"/>
            <a:chExt cx="812800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463617" y="45143"/>
                  </a:lnTo>
                  <a:lnTo>
                    <a:pt x="531984" y="19891"/>
                  </a:lnTo>
                  <a:lnTo>
                    <a:pt x="572451" y="80505"/>
                  </a:lnTo>
                  <a:lnTo>
                    <a:pt x="645276" y="77616"/>
                  </a:lnTo>
                  <a:lnTo>
                    <a:pt x="665032" y="147768"/>
                  </a:lnTo>
                  <a:lnTo>
                    <a:pt x="735184" y="167524"/>
                  </a:lnTo>
                  <a:lnTo>
                    <a:pt x="732295" y="240349"/>
                  </a:lnTo>
                  <a:lnTo>
                    <a:pt x="792909" y="280816"/>
                  </a:lnTo>
                  <a:lnTo>
                    <a:pt x="767657" y="349183"/>
                  </a:lnTo>
                  <a:lnTo>
                    <a:pt x="812800" y="406400"/>
                  </a:lnTo>
                  <a:lnTo>
                    <a:pt x="767657" y="463617"/>
                  </a:lnTo>
                  <a:lnTo>
                    <a:pt x="792909" y="531984"/>
                  </a:lnTo>
                  <a:lnTo>
                    <a:pt x="732295" y="572451"/>
                  </a:lnTo>
                  <a:lnTo>
                    <a:pt x="735184" y="645276"/>
                  </a:lnTo>
                  <a:lnTo>
                    <a:pt x="665032" y="665032"/>
                  </a:lnTo>
                  <a:lnTo>
                    <a:pt x="645276" y="735184"/>
                  </a:lnTo>
                  <a:lnTo>
                    <a:pt x="572451" y="732295"/>
                  </a:lnTo>
                  <a:lnTo>
                    <a:pt x="531984" y="792909"/>
                  </a:lnTo>
                  <a:lnTo>
                    <a:pt x="463617" y="767657"/>
                  </a:lnTo>
                  <a:lnTo>
                    <a:pt x="406400" y="812800"/>
                  </a:lnTo>
                  <a:lnTo>
                    <a:pt x="349183" y="767657"/>
                  </a:lnTo>
                  <a:lnTo>
                    <a:pt x="280816" y="792909"/>
                  </a:lnTo>
                  <a:lnTo>
                    <a:pt x="240349" y="732295"/>
                  </a:lnTo>
                  <a:lnTo>
                    <a:pt x="167524" y="735184"/>
                  </a:lnTo>
                  <a:lnTo>
                    <a:pt x="147768" y="665032"/>
                  </a:lnTo>
                  <a:lnTo>
                    <a:pt x="77616" y="645276"/>
                  </a:lnTo>
                  <a:lnTo>
                    <a:pt x="80505" y="572451"/>
                  </a:lnTo>
                  <a:lnTo>
                    <a:pt x="19891" y="531984"/>
                  </a:lnTo>
                  <a:lnTo>
                    <a:pt x="45143" y="463617"/>
                  </a:lnTo>
                  <a:lnTo>
                    <a:pt x="0" y="406400"/>
                  </a:lnTo>
                  <a:lnTo>
                    <a:pt x="45143" y="349183"/>
                  </a:lnTo>
                  <a:lnTo>
                    <a:pt x="19891" y="280816"/>
                  </a:lnTo>
                  <a:lnTo>
                    <a:pt x="80505" y="240349"/>
                  </a:lnTo>
                  <a:lnTo>
                    <a:pt x="77616" y="167524"/>
                  </a:lnTo>
                  <a:lnTo>
                    <a:pt x="147768" y="147768"/>
                  </a:lnTo>
                  <a:lnTo>
                    <a:pt x="167524" y="77616"/>
                  </a:lnTo>
                  <a:lnTo>
                    <a:pt x="240349" y="80505"/>
                  </a:lnTo>
                  <a:lnTo>
                    <a:pt x="280816" y="19891"/>
                  </a:lnTo>
                  <a:lnTo>
                    <a:pt x="349183" y="45143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DE59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88900" y="50800"/>
              <a:ext cx="635000" cy="6731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3337784" y="341118"/>
            <a:ext cx="10696863" cy="9283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32"/>
              </a:lnSpc>
            </a:pPr>
            <a:r>
              <a:rPr lang="en-US" sz="5451">
                <a:solidFill>
                  <a:srgbClr val="000000"/>
                </a:solidFill>
                <a:latin typeface="Staatliches"/>
                <a:ea typeface="Staatliches"/>
                <a:cs typeface="Staatliches"/>
                <a:sym typeface="Staatliches"/>
              </a:rPr>
              <a:t>BENEFICIOS AL SER ASOCIADO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r" pattern="hexagon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151</Words>
  <Application>Microsoft Office PowerPoint</Application>
  <PresentationFormat>Personalizado</PresentationFormat>
  <Paragraphs>58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1" baseType="lpstr">
      <vt:lpstr>Arimo Bold</vt:lpstr>
      <vt:lpstr>Open Sans Bold</vt:lpstr>
      <vt:lpstr>Staatliches</vt:lpstr>
      <vt:lpstr>Arimo</vt:lpstr>
      <vt:lpstr>Open Sans</vt:lpstr>
      <vt:lpstr>Arial</vt:lpstr>
      <vt:lpstr>Calibri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NUESTROS SERVICIOS FINANCIEROS</dc:title>
  <dc:creator>Jose David Portillo Alvarez</dc:creator>
  <cp:lastModifiedBy>Jose David Portillo Alvarez</cp:lastModifiedBy>
  <cp:revision>3</cp:revision>
  <dcterms:created xsi:type="dcterms:W3CDTF">2006-08-16T00:00:00Z</dcterms:created>
  <dcterms:modified xsi:type="dcterms:W3CDTF">2024-09-07T22:39:03Z</dcterms:modified>
  <dc:identifier>DAGPEt-0jKI</dc:identifier>
</cp:coreProperties>
</file>